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71A4AB5-F92A-4531-AE03-0BB54707CC97}" type="datetimeFigureOut">
              <a:rPr lang="en-US" smtClean="0"/>
              <a:t>12/1/2024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3756741-CC9E-44B0-8B90-E569C7C9E396}"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1A4AB5-F92A-4531-AE03-0BB54707CC97}"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56741-CC9E-44B0-8B90-E569C7C9E39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1A4AB5-F92A-4531-AE03-0BB54707CC97}"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56741-CC9E-44B0-8B90-E569C7C9E39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1A4AB5-F92A-4531-AE03-0BB54707CC97}"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756741-CC9E-44B0-8B90-E569C7C9E396}"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1A4AB5-F92A-4531-AE03-0BB54707CC97}" type="datetimeFigureOut">
              <a:rPr lang="en-US" smtClean="0"/>
              <a:t>12/1/2024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3756741-CC9E-44B0-8B90-E569C7C9E39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71A4AB5-F92A-4531-AE03-0BB54707CC97}"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56741-CC9E-44B0-8B90-E569C7C9E396}"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71A4AB5-F92A-4531-AE03-0BB54707CC97}"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756741-CC9E-44B0-8B90-E569C7C9E396}"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1A4AB5-F92A-4531-AE03-0BB54707CC97}"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756741-CC9E-44B0-8B90-E569C7C9E39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1A4AB5-F92A-4531-AE03-0BB54707CC97}"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756741-CC9E-44B0-8B90-E569C7C9E39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1A4AB5-F92A-4531-AE03-0BB54707CC97}"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756741-CC9E-44B0-8B90-E569C7C9E396}"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1A4AB5-F92A-4531-AE03-0BB54707CC97}" type="datetimeFigureOut">
              <a:rPr lang="en-US" smtClean="0"/>
              <a:t>12/1/2024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3756741-CC9E-44B0-8B90-E569C7C9E396}"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71A4AB5-F92A-4531-AE03-0BB54707CC97}" type="datetimeFigureOut">
              <a:rPr lang="en-US" smtClean="0"/>
              <a:t>12/1/2024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3756741-CC9E-44B0-8B90-E569C7C9E39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b="1" dirty="0" smtClean="0"/>
              <a:t>Decision Making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Decision Making</a:t>
            </a:r>
            <a:endParaRPr lang="en-US" dirty="0"/>
          </a:p>
        </p:txBody>
      </p:sp>
      <p:sp>
        <p:nvSpPr>
          <p:cNvPr id="3" name="Content Placeholder 2"/>
          <p:cNvSpPr>
            <a:spLocks noGrp="1"/>
          </p:cNvSpPr>
          <p:nvPr>
            <p:ph sz="quarter" idx="1"/>
          </p:nvPr>
        </p:nvSpPr>
        <p:spPr/>
        <p:txBody>
          <a:bodyPr>
            <a:normAutofit fontScale="77500" lnSpcReduction="20000"/>
          </a:bodyPr>
          <a:lstStyle/>
          <a:p>
            <a:pPr algn="just">
              <a:buNone/>
            </a:pPr>
            <a:r>
              <a:rPr lang="en-US" dirty="0" smtClean="0"/>
              <a:t>Decision making is the process of making choices by identifying a decision, gathering information, and assessing alternative resolutions. Using a step-by-step decision-making process can help you make more deliberate, thoughtful decisions by organizing relevant information and defining alternatives. </a:t>
            </a:r>
          </a:p>
          <a:p>
            <a:pPr algn="just">
              <a:buNone/>
            </a:pPr>
            <a:r>
              <a:rPr lang="en-US" dirty="0" smtClean="0"/>
              <a:t>Decision-making is perhaps the most important component of a manager's activities. It plays the most important role in the planning process. When the managers plan, they decide on many matters as what goals their </a:t>
            </a:r>
            <a:r>
              <a:rPr lang="en-US" dirty="0" err="1" smtClean="0"/>
              <a:t>organisation</a:t>
            </a:r>
            <a:r>
              <a:rPr lang="en-US" dirty="0" smtClean="0"/>
              <a:t> will pursue, what resources they will use, and who will perform each required task. </a:t>
            </a:r>
          </a:p>
          <a:p>
            <a:pPr algn="just">
              <a:buNone/>
            </a:pPr>
            <a:r>
              <a:rPr lang="en-US" dirty="0" smtClean="0"/>
              <a:t>“Decision making is a process involving information, choice of alternative actions, implementations, and evaluation that is directed to the achievement of certain stated goals.” </a:t>
            </a:r>
          </a:p>
          <a:p>
            <a:pPr algn="just">
              <a:buNone/>
            </a:pPr>
            <a:r>
              <a:rPr lang="en-US" dirty="0" smtClean="0"/>
              <a:t>Decision making is described as the essence of a manager's job because it is utilized in all four managerial functions of planning, organizing, leading and controlling. Decisions, both large and small, are made every day by managers and they have the potential to affect others.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Characteristics of Decision Making</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The following are the characteristics of decision making: </a:t>
            </a:r>
          </a:p>
          <a:p>
            <a:pPr algn="just">
              <a:buNone/>
            </a:pPr>
            <a:r>
              <a:rPr lang="en-US" dirty="0" smtClean="0"/>
              <a:t>• Decision making is a selection process. </a:t>
            </a:r>
          </a:p>
          <a:p>
            <a:pPr algn="just">
              <a:buNone/>
            </a:pPr>
            <a:r>
              <a:rPr lang="en-US" dirty="0" smtClean="0"/>
              <a:t>• Decision making is the end process. It is preceded by detailed discussion and selection of alternatives. </a:t>
            </a:r>
          </a:p>
          <a:p>
            <a:pPr algn="just">
              <a:buNone/>
            </a:pPr>
            <a:r>
              <a:rPr lang="en-US" dirty="0" smtClean="0"/>
              <a:t>• Decision making is the application of intellectual abilities to a great extent. </a:t>
            </a:r>
          </a:p>
          <a:p>
            <a:pPr algn="just">
              <a:buNone/>
            </a:pPr>
            <a:r>
              <a:rPr lang="en-US" dirty="0" smtClean="0"/>
              <a:t>• Decision making is a dynamic process. </a:t>
            </a:r>
          </a:p>
          <a:p>
            <a:pPr algn="just">
              <a:buNone/>
            </a:pPr>
            <a:r>
              <a:rPr lang="en-US" dirty="0" smtClean="0"/>
              <a:t>• Decision making is situational. </a:t>
            </a:r>
          </a:p>
          <a:p>
            <a:pPr algn="just">
              <a:buNone/>
            </a:pPr>
            <a:r>
              <a:rPr lang="en-US" dirty="0" smtClean="0"/>
              <a:t>• A decision may be either negative or positive. </a:t>
            </a:r>
          </a:p>
          <a:p>
            <a:pPr algn="just">
              <a:buNone/>
            </a:pPr>
            <a:r>
              <a:rPr lang="en-US" dirty="0" smtClean="0"/>
              <a:t>• Decision making involves the evaluation of available alternatives through critical appraisal methods. </a:t>
            </a:r>
          </a:p>
          <a:p>
            <a:pPr algn="just">
              <a:buNone/>
            </a:pPr>
            <a:r>
              <a:rPr lang="en-US" dirty="0" smtClean="0"/>
              <a:t>• Decision is taken to achieve the objectives of an </a:t>
            </a:r>
            <a:r>
              <a:rPr lang="en-US" dirty="0" err="1" smtClean="0"/>
              <a:t>organisation</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 of Decisions </a:t>
            </a:r>
            <a:endParaRPr lang="en-US" b="1" dirty="0"/>
          </a:p>
        </p:txBody>
      </p:sp>
      <p:sp>
        <p:nvSpPr>
          <p:cNvPr id="3" name="Content Placeholder 2"/>
          <p:cNvSpPr>
            <a:spLocks noGrp="1"/>
          </p:cNvSpPr>
          <p:nvPr>
            <p:ph sz="quarter" idx="1"/>
          </p:nvPr>
        </p:nvSpPr>
        <p:spPr/>
        <p:txBody>
          <a:bodyPr>
            <a:normAutofit fontScale="77500" lnSpcReduction="20000"/>
          </a:bodyPr>
          <a:lstStyle/>
          <a:p>
            <a:pPr algn="just">
              <a:buNone/>
            </a:pPr>
            <a:r>
              <a:rPr lang="en-US" dirty="0" smtClean="0"/>
              <a:t>Decisions taken by organization may be classified under various categories depending upon the scope, importance and the impact that they create in the organization. The following are the different types of decisions: </a:t>
            </a:r>
          </a:p>
          <a:p>
            <a:pPr marL="514350" indent="-514350" algn="just">
              <a:buAutoNum type="alphaLcPeriod"/>
            </a:pPr>
            <a:r>
              <a:rPr lang="en-US" b="1" dirty="0" smtClean="0"/>
              <a:t>Programmed and Non-programmed Decisions </a:t>
            </a:r>
          </a:p>
          <a:p>
            <a:pPr marL="514350" indent="-514350" algn="just">
              <a:buNone/>
            </a:pPr>
            <a:r>
              <a:rPr lang="en-US" dirty="0" smtClean="0"/>
              <a:t>Programmed decisions are normally repetitive in nature. They are the easiest to make. For example: making purchase orders, sanctioning of different types of leave, increments in salary, settlement of normal disputes, etc. Managers in dealing with such issues of routine nature usually follow the established procedures. </a:t>
            </a:r>
          </a:p>
          <a:p>
            <a:pPr marL="514350" indent="-514350" algn="just">
              <a:buNone/>
            </a:pPr>
            <a:r>
              <a:rPr lang="en-US" dirty="0" smtClean="0"/>
              <a:t>On the other hand, non-programmed decisions are different in that they are non-routine in nature. They are related to some exceptional situations for which there are no established methods of handling such things. For example: Issues related to handling a serious industrial relations problem, declining market share, increasing competition, problems with the collaborator, growing public hostility towards the organization fall in this category.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 Operational and Strategic Decisions </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Operational or tactical decisions relate to the present. The primary purpose is to achieve high degree of efficiency in the company‘s ongoing operations. Better working conditions, effective supervision, prudent use of existing resources, better maintenance of the equipment, etc., fall in this category. One the other hand, expanding the scale of operations, entering new markets, changing the product mix, shifting the manufacturing facility from one place to the other, striking alliances with other companies, etc., are strategic in nature. Such decisions will have far reaching impact on the organization. </a:t>
            </a:r>
          </a:p>
          <a:p>
            <a:pPr algn="just">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 Organizational and Personal Decisions </a:t>
            </a:r>
            <a:endParaRPr lang="en-US" dirty="0"/>
          </a:p>
        </p:txBody>
      </p:sp>
      <p:sp>
        <p:nvSpPr>
          <p:cNvPr id="3" name="Content Placeholder 2"/>
          <p:cNvSpPr>
            <a:spLocks noGrp="1"/>
          </p:cNvSpPr>
          <p:nvPr>
            <p:ph sz="quarter" idx="1"/>
          </p:nvPr>
        </p:nvSpPr>
        <p:spPr/>
        <p:txBody>
          <a:bodyPr>
            <a:normAutofit lnSpcReduction="10000"/>
          </a:bodyPr>
          <a:lstStyle/>
          <a:p>
            <a:pPr algn="just">
              <a:buNone/>
            </a:pPr>
            <a:r>
              <a:rPr lang="en-US" dirty="0" smtClean="0"/>
              <a:t>Decisions taken by managers in the ordinary course of business in their capacity as managers relating to the organizational issues are organizational decisions. For example: decisions regarding introducing a new incentive system, transferring an employee, reallocation or redeployment of employees etc. are taken by managers to achieve certain objectives. As against such decisions, managers do take some decisions which are purely personal in nature. However, their impact may not exactly confine to their selves and they may affect the organization also. For example: the manager‘s decision to quit the organization, though personal in nature, may impact for the organization.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 Individual and Group Decisions </a:t>
            </a:r>
            <a:endParaRPr lang="en-US" dirty="0"/>
          </a:p>
        </p:txBody>
      </p:sp>
      <p:sp>
        <p:nvSpPr>
          <p:cNvPr id="3" name="Content Placeholder 2"/>
          <p:cNvSpPr>
            <a:spLocks noGrp="1"/>
          </p:cNvSpPr>
          <p:nvPr>
            <p:ph sz="quarter" idx="1"/>
          </p:nvPr>
        </p:nvSpPr>
        <p:spPr/>
        <p:txBody>
          <a:bodyPr>
            <a:normAutofit/>
          </a:bodyPr>
          <a:lstStyle/>
          <a:p>
            <a:pPr algn="just">
              <a:buNone/>
            </a:pPr>
            <a:r>
              <a:rPr lang="en-US" dirty="0" smtClean="0"/>
              <a:t>It is quite common that some decisions are taken by a manager individually while some decisions are taken collectively by a group of managers. Individual decisions are taken where the problem is of routine nature, whereas important and strategic decisions which have a bearing on many aspects of the organization are generally taken by a group. Group decision making is preferred these days because it contributes for better coordination among the people concerned with the implementation of the decision.</a:t>
            </a:r>
          </a:p>
          <a:p>
            <a:pPr algn="just">
              <a:buNone/>
            </a:pPr>
            <a:endParaRPr lang="en-US" dirty="0" smtClean="0"/>
          </a:p>
          <a:p>
            <a:pPr algn="just">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TotalTime>
  <Words>775</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Equity</vt:lpstr>
      <vt:lpstr>Decision Making</vt:lpstr>
      <vt:lpstr>Decision Making</vt:lpstr>
      <vt:lpstr>Characteristics of Decision Making</vt:lpstr>
      <vt:lpstr>Type of Decisions </vt:lpstr>
      <vt:lpstr>b. Operational and Strategic Decisions </vt:lpstr>
      <vt:lpstr>c. Organizational and Personal Decisions </vt:lpstr>
      <vt:lpstr>d. Individual and Group Decisions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Making</dc:title>
  <dc:creator>Hp</dc:creator>
  <cp:lastModifiedBy>Hp</cp:lastModifiedBy>
  <cp:revision>1</cp:revision>
  <dcterms:created xsi:type="dcterms:W3CDTF">2024-12-01T11:33:48Z</dcterms:created>
  <dcterms:modified xsi:type="dcterms:W3CDTF">2024-12-01T11:39:53Z</dcterms:modified>
</cp:coreProperties>
</file>